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7"/>
  </p:notesMasterIdLst>
  <p:sldIdLst>
    <p:sldId id="256" r:id="rId2"/>
    <p:sldId id="260" r:id="rId3"/>
    <p:sldId id="271" r:id="rId4"/>
    <p:sldId id="274" r:id="rId5"/>
    <p:sldId id="273" r:id="rId6"/>
    <p:sldId id="258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57" r:id="rId15"/>
    <p:sldId id="267" r:id="rId16"/>
    <p:sldId id="268" r:id="rId17"/>
    <p:sldId id="269" r:id="rId18"/>
    <p:sldId id="270" r:id="rId19"/>
    <p:sldId id="275" r:id="rId20"/>
    <p:sldId id="259" r:id="rId21"/>
    <p:sldId id="262" r:id="rId22"/>
    <p:sldId id="265" r:id="rId23"/>
    <p:sldId id="261" r:id="rId24"/>
    <p:sldId id="263" r:id="rId25"/>
    <p:sldId id="26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2" autoAdjust="0"/>
    <p:restoredTop sz="94660"/>
  </p:normalViewPr>
  <p:slideViewPr>
    <p:cSldViewPr>
      <p:cViewPr varScale="1">
        <p:scale>
          <a:sx n="69" d="100"/>
          <a:sy n="69" d="100"/>
        </p:scale>
        <p:origin x="-13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64024-318C-4DDE-A47E-474BCDDA3EC0}" type="datetimeFigureOut">
              <a:rPr lang="en-IE" smtClean="0"/>
              <a:t>17/11/2014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F7065-D8B2-4D9B-A07A-BE2F81EB7A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8926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F7065-D8B2-4D9B-A07A-BE2F81EB7AF9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942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6230FB-388F-4226-8A74-B7AE0140098F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2779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E68D854-DAAD-46FA-8E1E-7770DCFB491F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1441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FD66946-B5EB-4C7D-A159-8758A3052BD9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7505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F47963D-A13C-4BCC-943D-839A4E798238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8017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8E3EE7A-EF80-443B-A336-820E3B231F66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067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7157C2-FA35-4F5F-B467-9EF649065DB9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1772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FB386FD-2005-4855-A4BF-82867A6E0F22}" type="datetime1">
              <a:rPr lang="en-US" smtClean="0"/>
              <a:t>11/17/2014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8541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B3019B9-ADD3-4597-96A5-E89E9EC31ABE}" type="datetime1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1412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6465516-3BEA-4A20-8FAB-654CCAE426FE}" type="datetime1">
              <a:rPr lang="en-US" smtClean="0"/>
              <a:t>11/17/2014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676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5C15DE0-31FE-400F-80AC-127E1088CFE1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882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9B96A4E-9E0A-43B5-BC08-5BF2B3CFD9C0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983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64B013B0-95A7-4929-A95A-2E9871DA530C}" type="datetime1">
              <a:rPr lang="en-US" smtClean="0"/>
              <a:t>11/17/2014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5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/>
          <a:lstStyle/>
          <a:p>
            <a:r>
              <a:rPr lang="en-IE" dirty="0" smtClean="0"/>
              <a:t>Motivation and Procrastination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140968"/>
            <a:ext cx="6400800" cy="2376264"/>
          </a:xfrm>
        </p:spPr>
        <p:txBody>
          <a:bodyPr>
            <a:normAutofit/>
          </a:bodyPr>
          <a:lstStyle/>
          <a:p>
            <a:r>
              <a:rPr lang="en-IE" b="1" dirty="0" smtClean="0"/>
              <a:t>Team Wicklow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 smtClean="0"/>
              <a:t>Karl Turner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 smtClean="0"/>
              <a:t>Conor Murphy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 smtClean="0"/>
              <a:t>Andrew Owens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 smtClean="0"/>
              <a:t>Daniel Tilley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89796"/>
            <a:ext cx="2340000" cy="1556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89795"/>
            <a:ext cx="2340000" cy="16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Internal War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Two areas of brain:</a:t>
            </a:r>
          </a:p>
          <a:p>
            <a:pPr lvl="1"/>
            <a:r>
              <a:rPr lang="en-IE" dirty="0" smtClean="0"/>
              <a:t>Prefrontal Cortex</a:t>
            </a:r>
          </a:p>
          <a:p>
            <a:pPr lvl="1"/>
            <a:r>
              <a:rPr lang="en-IE" dirty="0" smtClean="0"/>
              <a:t>The Limbic System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3" y="3717032"/>
            <a:ext cx="4371975" cy="276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t="4274" r="3447" b="4226"/>
          <a:stretch/>
        </p:blipFill>
        <p:spPr>
          <a:xfrm>
            <a:off x="395536" y="3717032"/>
            <a:ext cx="3643501" cy="27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Prefrontal Cortex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Abstract thoughts</a:t>
            </a:r>
          </a:p>
          <a:p>
            <a:r>
              <a:rPr lang="en-IE" dirty="0" smtClean="0"/>
              <a:t>Analytical thoughts</a:t>
            </a:r>
          </a:p>
          <a:p>
            <a:r>
              <a:rPr lang="en-IE" dirty="0" smtClean="0"/>
              <a:t>Long-range thinking</a:t>
            </a:r>
          </a:p>
          <a:p>
            <a:r>
              <a:rPr lang="en-IE" dirty="0" smtClean="0"/>
              <a:t>Executive function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28800"/>
            <a:ext cx="38100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Limbic System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Deals with emotions and memories</a:t>
            </a:r>
          </a:p>
          <a:p>
            <a:r>
              <a:rPr lang="en-IE" dirty="0" smtClean="0"/>
              <a:t>Responds to immediate rewards</a:t>
            </a:r>
          </a:p>
          <a:p>
            <a:r>
              <a:rPr lang="en-IE" dirty="0" smtClean="0"/>
              <a:t>Stimuli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224745"/>
            <a:ext cx="2626929" cy="3385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 t="12281" r="3777" b="13352"/>
          <a:stretch/>
        </p:blipFill>
        <p:spPr>
          <a:xfrm>
            <a:off x="683568" y="3501008"/>
            <a:ext cx="3503053" cy="28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Solutions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Can’t stop completely</a:t>
            </a:r>
          </a:p>
          <a:p>
            <a:r>
              <a:rPr lang="en-IE" dirty="0" smtClean="0"/>
              <a:t>Exercise good judgement</a:t>
            </a:r>
          </a:p>
          <a:p>
            <a:r>
              <a:rPr lang="en-IE" dirty="0" smtClean="0"/>
              <a:t>Create a plan</a:t>
            </a:r>
          </a:p>
          <a:p>
            <a:r>
              <a:rPr lang="en-IE" dirty="0" smtClean="0"/>
              <a:t>Self-assessment</a:t>
            </a:r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5679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/>
          <a:p>
            <a:r>
              <a:rPr lang="en-IE" dirty="0" smtClean="0"/>
              <a:t>Motivation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2704728"/>
            <a:ext cx="5040000" cy="37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Why do we require Motivation?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To get started </a:t>
            </a:r>
          </a:p>
          <a:p>
            <a:r>
              <a:rPr lang="en-IE" dirty="0" smtClean="0"/>
              <a:t>To help us with harder tasks </a:t>
            </a:r>
          </a:p>
          <a:p>
            <a:r>
              <a:rPr lang="en-IE" dirty="0" smtClean="0"/>
              <a:t>To keep up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66" y="3789040"/>
            <a:ext cx="2829469" cy="27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Intrinsic Motivation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Self-desire to do new things</a:t>
            </a:r>
          </a:p>
          <a:p>
            <a:r>
              <a:rPr lang="en-IE" dirty="0" smtClean="0"/>
              <a:t>To analyse ones abilities </a:t>
            </a:r>
          </a:p>
          <a:p>
            <a:r>
              <a:rPr lang="en-IE" dirty="0" smtClean="0"/>
              <a:t>To observe and gain knowledge</a:t>
            </a:r>
          </a:p>
          <a:p>
            <a:r>
              <a:rPr lang="en-IE" dirty="0" smtClean="0"/>
              <a:t>Pros and cons? 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24" y="4149080"/>
            <a:ext cx="2130152" cy="20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Extrinsic Motivation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Influences outside the individual </a:t>
            </a:r>
          </a:p>
          <a:p>
            <a:r>
              <a:rPr lang="en-IE" dirty="0" smtClean="0"/>
              <a:t>Rewards and punishment </a:t>
            </a:r>
          </a:p>
          <a:p>
            <a:r>
              <a:rPr lang="en-IE" dirty="0" smtClean="0"/>
              <a:t>Pros and cons?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14" y="3717032"/>
            <a:ext cx="4031772" cy="29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1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Intrinsic vs Extrinsic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Extrinsic motivation can decrease desire </a:t>
            </a:r>
          </a:p>
          <a:p>
            <a:r>
              <a:rPr lang="en-IE" dirty="0" smtClean="0"/>
              <a:t>Extrinsic does not need intrinsic </a:t>
            </a:r>
          </a:p>
          <a:p>
            <a:r>
              <a:rPr lang="en-IE" dirty="0" smtClean="0"/>
              <a:t>Intrinsic may require extrinsic </a:t>
            </a:r>
          </a:p>
          <a:p>
            <a:r>
              <a:rPr lang="en-IE" dirty="0" smtClean="0"/>
              <a:t>Example of school kids 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1" y="3933056"/>
            <a:ext cx="4328698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to get motivated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Do what is best for you</a:t>
            </a:r>
          </a:p>
          <a:p>
            <a:r>
              <a:rPr lang="en-IE" dirty="0" smtClean="0"/>
              <a:t>Game time with Daniel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942990"/>
            <a:ext cx="2232248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956845"/>
            <a:ext cx="2733675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42" y="4869160"/>
            <a:ext cx="5630341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56845"/>
            <a:ext cx="2160240" cy="17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Introduction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What are they?</a:t>
            </a:r>
          </a:p>
          <a:p>
            <a:r>
              <a:rPr lang="en-IE" dirty="0" smtClean="0"/>
              <a:t>What are the causes?</a:t>
            </a:r>
          </a:p>
          <a:p>
            <a:r>
              <a:rPr lang="en-IE" dirty="0" smtClean="0"/>
              <a:t>Solutions to them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6" y="3926346"/>
            <a:ext cx="2163489" cy="23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/>
          <a:p>
            <a:r>
              <a:rPr lang="en-IE" dirty="0" smtClean="0"/>
              <a:t>Motivation + Procrastination 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44" y="2708920"/>
            <a:ext cx="532831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Correlation </a:t>
            </a:r>
            <a:r>
              <a:rPr lang="en-IE" dirty="0" smtClean="0"/>
              <a:t>and Causality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What are correlation </a:t>
            </a:r>
            <a:r>
              <a:rPr lang="en-IE" dirty="0"/>
              <a:t>and </a:t>
            </a:r>
            <a:r>
              <a:rPr lang="en-IE" dirty="0" smtClean="0"/>
              <a:t>causality?</a:t>
            </a:r>
          </a:p>
          <a:p>
            <a:r>
              <a:rPr lang="en-IE" dirty="0" smtClean="0"/>
              <a:t>Motivation and procrastination correlation and causality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05" y="3789040"/>
            <a:ext cx="4589790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Motivation and Procrastination Relations 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Are they related?</a:t>
            </a:r>
          </a:p>
          <a:p>
            <a:r>
              <a:rPr lang="en-IE" dirty="0" smtClean="0"/>
              <a:t>How are they related?</a:t>
            </a:r>
          </a:p>
          <a:p>
            <a:pPr marL="0" indent="0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24944"/>
            <a:ext cx="3744416" cy="36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Questionnaire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Study in Korea of 262 students</a:t>
            </a:r>
          </a:p>
          <a:p>
            <a:r>
              <a:rPr lang="en-IE" dirty="0" smtClean="0"/>
              <a:t>Motivation, procrastination and flow</a:t>
            </a:r>
          </a:p>
          <a:p>
            <a:r>
              <a:rPr lang="en-IE" dirty="0" smtClean="0"/>
              <a:t>What is flow?</a:t>
            </a:r>
          </a:p>
          <a:p>
            <a:r>
              <a:rPr lang="en-IE" dirty="0" smtClean="0"/>
              <a:t>What were the results?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17" y="4149080"/>
            <a:ext cx="3829967" cy="25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Conclusion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Better understanding </a:t>
            </a:r>
          </a:p>
          <a:p>
            <a:r>
              <a:rPr lang="en-IE" dirty="0" smtClean="0"/>
              <a:t>Causes and how to deal with them</a:t>
            </a:r>
          </a:p>
          <a:p>
            <a:r>
              <a:rPr lang="en-IE" dirty="0" smtClean="0"/>
              <a:t>Help with your study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48" y="3645024"/>
            <a:ext cx="4207904" cy="29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Any Questions?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97" y="1628800"/>
            <a:ext cx="6025407" cy="4536504"/>
          </a:xfrm>
        </p:spPr>
      </p:pic>
    </p:spTree>
    <p:extLst>
      <p:ext uri="{BB962C8B-B14F-4D97-AF65-F5344CB8AC3E}">
        <p14:creationId xmlns:p14="http://schemas.microsoft.com/office/powerpoint/2010/main" val="28475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Procrastination?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Putting things off until last minute</a:t>
            </a:r>
          </a:p>
          <a:p>
            <a:r>
              <a:rPr lang="en-IE" dirty="0" smtClean="0"/>
              <a:t>Doing less important things first </a:t>
            </a:r>
          </a:p>
          <a:p>
            <a:r>
              <a:rPr lang="en-IE" dirty="0" smtClean="0"/>
              <a:t>Misconception of tasks 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52936"/>
            <a:ext cx="3672408" cy="38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Motivation?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Motive + action = motivation </a:t>
            </a:r>
          </a:p>
          <a:p>
            <a:r>
              <a:rPr lang="en-IE" dirty="0" smtClean="0"/>
              <a:t>Different types of motivation </a:t>
            </a:r>
          </a:p>
          <a:p>
            <a:r>
              <a:rPr lang="en-IE" dirty="0" smtClean="0"/>
              <a:t>Ways to get motivated 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7" y="4077072"/>
            <a:ext cx="5472607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are they linked?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Lack of one can cause another</a:t>
            </a:r>
          </a:p>
          <a:p>
            <a:r>
              <a:rPr lang="en-IE" dirty="0" smtClean="0"/>
              <a:t>Similarity by definition</a:t>
            </a:r>
          </a:p>
          <a:p>
            <a:r>
              <a:rPr lang="en-IE" dirty="0" smtClean="0"/>
              <a:t> Inversely proportional 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501008"/>
            <a:ext cx="5040560" cy="31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/>
          <a:p>
            <a:r>
              <a:rPr lang="en-IE" dirty="0" smtClean="0"/>
              <a:t>Procrastination 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2708920"/>
            <a:ext cx="5040000" cy="3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6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Causes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Fear of failure</a:t>
            </a:r>
          </a:p>
          <a:p>
            <a:r>
              <a:rPr lang="en-IE" dirty="0" smtClean="0"/>
              <a:t>Bad habits</a:t>
            </a:r>
          </a:p>
          <a:p>
            <a:r>
              <a:rPr lang="en-IE" dirty="0" smtClean="0"/>
              <a:t>Perfectionism</a:t>
            </a:r>
          </a:p>
          <a:p>
            <a:r>
              <a:rPr lang="en-IE" dirty="0" smtClean="0"/>
              <a:t>Lack </a:t>
            </a:r>
            <a:r>
              <a:rPr lang="en-IE" smtClean="0"/>
              <a:t>of focus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15" y="1556792"/>
            <a:ext cx="4330452" cy="31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False Belief Examples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I’ll do it tomorrow</a:t>
            </a:r>
            <a:endParaRPr lang="en-IE" dirty="0"/>
          </a:p>
          <a:p>
            <a:r>
              <a:rPr lang="en-IE" dirty="0" smtClean="0"/>
              <a:t>I have plenty of time</a:t>
            </a:r>
            <a:endParaRPr lang="en-IE" dirty="0"/>
          </a:p>
          <a:p>
            <a:r>
              <a:rPr lang="en-IE" dirty="0" smtClean="0"/>
              <a:t>I work better under pressure</a:t>
            </a:r>
          </a:p>
          <a:p>
            <a:r>
              <a:rPr lang="en-IE" dirty="0" smtClean="0"/>
              <a:t>I have to be in the right mood 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17031" r="29393" b="40176"/>
          <a:stretch/>
        </p:blipFill>
        <p:spPr>
          <a:xfrm>
            <a:off x="2154382" y="4149080"/>
            <a:ext cx="4835236" cy="22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Impulsiveness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We want stuff now</a:t>
            </a:r>
          </a:p>
          <a:p>
            <a:r>
              <a:rPr lang="en-IE" dirty="0" smtClean="0"/>
              <a:t>Distant reward</a:t>
            </a:r>
            <a:r>
              <a:rPr lang="en-IE" dirty="0" smtClean="0">
                <a:sym typeface="Wingdings" panose="05000000000000000000" pitchFamily="2" charset="2"/>
              </a:rPr>
              <a:t> Valued little</a:t>
            </a:r>
          </a:p>
          <a:p>
            <a:r>
              <a:rPr lang="en-IE" dirty="0" smtClean="0">
                <a:sym typeface="Wingdings" panose="05000000000000000000" pitchFamily="2" charset="2"/>
              </a:rPr>
              <a:t>Immediate reward Valued greatly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" r="6204" b="4058"/>
          <a:stretch/>
        </p:blipFill>
        <p:spPr>
          <a:xfrm>
            <a:off x="2377639" y="3501008"/>
            <a:ext cx="4388722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332</Words>
  <Application>Microsoft Office PowerPoint</Application>
  <PresentationFormat>On-screen Show (4:3)</PresentationFormat>
  <Paragraphs>97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Motivation and Procrastination</vt:lpstr>
      <vt:lpstr>Introduction</vt:lpstr>
      <vt:lpstr>What is Procrastination?</vt:lpstr>
      <vt:lpstr>What is Motivation?</vt:lpstr>
      <vt:lpstr>How are they linked? </vt:lpstr>
      <vt:lpstr>Procrastination </vt:lpstr>
      <vt:lpstr>Causes</vt:lpstr>
      <vt:lpstr>False Belief Examples</vt:lpstr>
      <vt:lpstr>Impulsiveness</vt:lpstr>
      <vt:lpstr>Internal War</vt:lpstr>
      <vt:lpstr>Prefrontal Cortex</vt:lpstr>
      <vt:lpstr>The Limbic System</vt:lpstr>
      <vt:lpstr>Solutions</vt:lpstr>
      <vt:lpstr>Motivation</vt:lpstr>
      <vt:lpstr>Why do we require Motivation?</vt:lpstr>
      <vt:lpstr>Intrinsic Motivation</vt:lpstr>
      <vt:lpstr>Extrinsic Motivation</vt:lpstr>
      <vt:lpstr>Intrinsic vs Extrinsic </vt:lpstr>
      <vt:lpstr>How to get motivated</vt:lpstr>
      <vt:lpstr>Motivation + Procrastination </vt:lpstr>
      <vt:lpstr>Correlation and Causality</vt:lpstr>
      <vt:lpstr>Motivation and Procrastination Relations  </vt:lpstr>
      <vt:lpstr>Questionnaire </vt:lpstr>
      <vt:lpstr>Conclusion</vt:lpstr>
      <vt:lpstr>Any 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 and Procrastination</dc:title>
  <dc:creator>Daniel Tilley</dc:creator>
  <cp:lastModifiedBy>Conor Murphy</cp:lastModifiedBy>
  <cp:revision>27</cp:revision>
  <dcterms:created xsi:type="dcterms:W3CDTF">2014-11-12T20:33:46Z</dcterms:created>
  <dcterms:modified xsi:type="dcterms:W3CDTF">2014-11-17T13:50:55Z</dcterms:modified>
</cp:coreProperties>
</file>